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73" r:id="rId5"/>
    <p:sldId id="276" r:id="rId6"/>
    <p:sldId id="265" r:id="rId7"/>
    <p:sldId id="272" r:id="rId8"/>
    <p:sldId id="274" r:id="rId9"/>
    <p:sldId id="275" r:id="rId10"/>
    <p:sldId id="277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3959C-4704-4BFE-9582-89592CA4BE68}" type="datetimeFigureOut">
              <a:rPr lang="pt-BR" smtClean="0"/>
              <a:pPr/>
              <a:t>11/11/2014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BA005-04E0-453E-AA67-5A761673F6B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2" y="24"/>
            <a:ext cx="9144000" cy="6858000"/>
          </a:xfrm>
          <a:prstGeom prst="rect">
            <a:avLst/>
          </a:prstGeom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28596" y="4286256"/>
            <a:ext cx="5643602" cy="1428760"/>
          </a:xfrm>
          <a:prstGeom prst="rect">
            <a:avLst/>
          </a:prstGeom>
          <a:solidFill>
            <a:schemeClr val="tx2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</a:rPr>
              <a:t>Encontro Sefaz e Fórum Empresarial de Sergipe</a:t>
            </a:r>
            <a:endParaRPr lang="pt-BR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71473" y="1714488"/>
            <a:ext cx="414340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2000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DA FAZENDA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563888" y="6453336"/>
            <a:ext cx="281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Aracaju, </a:t>
            </a:r>
            <a:r>
              <a:rPr lang="es-ES" b="1" dirty="0" err="1" smtClean="0"/>
              <a:t>novembro</a:t>
            </a:r>
            <a:r>
              <a:rPr lang="es-ES" b="1" dirty="0" smtClean="0"/>
              <a:t> de 2014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2" y="24"/>
            <a:ext cx="9144000" cy="6858000"/>
          </a:xfrm>
          <a:prstGeom prst="rect">
            <a:avLst/>
          </a:prstGeom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28596" y="3789040"/>
            <a:ext cx="5643602" cy="1428760"/>
          </a:xfrm>
          <a:prstGeom prst="rect">
            <a:avLst/>
          </a:prstGeom>
          <a:solidFill>
            <a:schemeClr val="tx2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r>
              <a:rPr lang="pt-BR" sz="4800" b="1" i="1" dirty="0" smtClean="0">
                <a:solidFill>
                  <a:schemeClr val="tx2">
                    <a:lumMod val="75000"/>
                  </a:schemeClr>
                </a:solidFill>
              </a:rPr>
              <a:t>Muito Obrigada!</a:t>
            </a:r>
          </a:p>
          <a:p>
            <a:endParaRPr lang="pt-BR" sz="4000" b="1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4000" b="1" i="1" dirty="0" smtClean="0">
                <a:solidFill>
                  <a:schemeClr val="tx2">
                    <a:lumMod val="75000"/>
                  </a:schemeClr>
                </a:solidFill>
              </a:rPr>
              <a:t>Silvana Lisboa Lima</a:t>
            </a:r>
            <a:endParaRPr lang="pt-BR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71473" y="1714488"/>
            <a:ext cx="414340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2000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DA FAZENDA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563888" y="6453336"/>
            <a:ext cx="281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Aracaju, </a:t>
            </a:r>
            <a:r>
              <a:rPr lang="es-ES" b="1" dirty="0" err="1" smtClean="0"/>
              <a:t>novembro</a:t>
            </a:r>
            <a:r>
              <a:rPr lang="es-ES" b="1" dirty="0" smtClean="0"/>
              <a:t> de 2014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63790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928662" y="915399"/>
            <a:ext cx="1651414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sz="3200" b="1" kern="0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Objetivo</a:t>
            </a:r>
            <a:endParaRPr lang="pt-BR" sz="3200" b="1" kern="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71472" y="2825305"/>
            <a:ext cx="7715304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/>
              <a:t>Debater as dificuldades encontradas pelos contabilistas e desenvolvedores de software no cumprimento das exigências da Escrituração Fiscal Digital.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aixaDeTexto 53"/>
          <p:cNvSpPr txBox="1"/>
          <p:nvPr/>
        </p:nvSpPr>
        <p:spPr>
          <a:xfrm>
            <a:off x="2031007" y="201019"/>
            <a:ext cx="5307863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Escrituração Fiscal Digital</a:t>
            </a:r>
            <a:endParaRPr lang="pt-BR" sz="3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002941" y="1484784"/>
            <a:ext cx="7457491" cy="50321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Instituída em janeiro de 2009;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Implantada gradativamente até janeiro de 2014;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Substitui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os </a:t>
            </a:r>
            <a:r>
              <a:rPr lang="es-E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livros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Entrada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E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Saída</a:t>
            </a:r>
            <a:endParaRPr lang="es-ES" sz="2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E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Apuração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 ICMS  e IPI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E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Inventário</a:t>
            </a:r>
            <a:endParaRPr lang="es-ES" sz="2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CIAP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LRCPE (</a:t>
            </a:r>
            <a:r>
              <a:rPr lang="es-E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2016)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aixaDeTexto 53"/>
          <p:cNvSpPr txBox="1"/>
          <p:nvPr/>
        </p:nvSpPr>
        <p:spPr>
          <a:xfrm>
            <a:off x="2214546" y="201019"/>
            <a:ext cx="4940775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Contribuintes obrigados</a:t>
            </a:r>
            <a:endParaRPr lang="pt-BR" sz="3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6" name="Tabela 55"/>
          <p:cNvGraphicFramePr>
            <a:graphicFrameLocks noGrp="1"/>
          </p:cNvGraphicFramePr>
          <p:nvPr/>
        </p:nvGraphicFramePr>
        <p:xfrm>
          <a:off x="1897379" y="2714620"/>
          <a:ext cx="4892040" cy="28194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165860"/>
                <a:gridCol w="1292860"/>
                <a:gridCol w="1457960"/>
                <a:gridCol w="975360"/>
              </a:tblGrid>
              <a:tr h="130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Meses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2014</a:t>
                      </a:r>
                      <a:endParaRPr lang="pt-B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Empresas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obrigadas</a:t>
                      </a:r>
                      <a:endParaRPr lang="pt-B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Quantidade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omissões</a:t>
                      </a:r>
                      <a:endParaRPr lang="pt-BR" sz="1800" b="1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Mensal</a:t>
                      </a:r>
                      <a:endParaRPr lang="pt-B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Janeiro</a:t>
                      </a:r>
                      <a:endParaRPr lang="pt-BR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7.422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3.923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53%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Fevereiro</a:t>
                      </a:r>
                      <a:endParaRPr lang="pt-BR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7.481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3.981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53%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Março</a:t>
                      </a:r>
                      <a:endParaRPr lang="pt-BR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7.512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4.024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54%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Abril</a:t>
                      </a:r>
                      <a:endParaRPr lang="pt-BR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7.551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3.980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53%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Maio</a:t>
                      </a:r>
                      <a:endParaRPr lang="pt-BR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7.613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4.062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53%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Junho</a:t>
                      </a:r>
                      <a:endParaRPr lang="pt-BR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7.670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4.174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54%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Julho</a:t>
                      </a:r>
                      <a:endParaRPr lang="pt-BR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7.743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4.248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55%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Agosto</a:t>
                      </a:r>
                      <a:endParaRPr lang="pt-BR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7.827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4.370</a:t>
                      </a:r>
                      <a:endParaRPr lang="pt-BR" sz="1800" b="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56%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8" name="CaixaDeTexto 57"/>
          <p:cNvSpPr txBox="1"/>
          <p:nvPr/>
        </p:nvSpPr>
        <p:spPr>
          <a:xfrm>
            <a:off x="739797" y="1671568"/>
            <a:ext cx="7189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8.043 empresas do regime Normal de tributação do ICMS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9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aixaDeTexto 53"/>
          <p:cNvSpPr txBox="1"/>
          <p:nvPr/>
        </p:nvSpPr>
        <p:spPr>
          <a:xfrm>
            <a:off x="2214546" y="201019"/>
            <a:ext cx="4940775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Contribuintes obrigados</a:t>
            </a:r>
            <a:endParaRPr lang="pt-BR" sz="3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739797" y="1671568"/>
            <a:ext cx="7189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8.043 empresas do regime Normal de tributação do ICMS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524000" y="2643182"/>
          <a:ext cx="6011838" cy="2520534"/>
        </p:xfrm>
        <a:graphic>
          <a:graphicData uri="http://schemas.openxmlformats.org/drawingml/2006/table">
            <a:tbl>
              <a:tblPr/>
              <a:tblGrid>
                <a:gridCol w="1051715"/>
                <a:gridCol w="1045365"/>
                <a:gridCol w="1270789"/>
                <a:gridCol w="481802"/>
                <a:gridCol w="1680365"/>
                <a:gridCol w="481802"/>
              </a:tblGrid>
              <a:tr h="0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Meses 2014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Empresas</a:t>
                      </a:r>
                    </a:p>
                    <a:p>
                      <a:pPr algn="ctr" rtl="0" fontAlgn="t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obrigadas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Declarações</a:t>
                      </a:r>
                    </a:p>
                    <a:p>
                      <a:pPr algn="ctr" rtl="0" fontAlgn="t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entregues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Declarações</a:t>
                      </a:r>
                    </a:p>
                    <a:p>
                      <a:pPr algn="ctr" rtl="0" fontAlgn="t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sem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movimento 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6395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Janeiro 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7.422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3.499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1.341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38%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6046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Fevereiro 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7.481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3.500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1.294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37%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6395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Março 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7.512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3.488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46%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1.220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35%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6395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Abril 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7.551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3.571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1.205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6395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Maio 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7.613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3.551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1.203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6395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Junho 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7.670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3.496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46%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1.184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6395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Julho 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7.743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3.495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45%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1.185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6395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Agosto 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7.827</a:t>
                      </a:r>
                    </a:p>
                  </a:txBody>
                  <a:tcPr marL="9126" marR="9126" marT="9126" marB="0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3.457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44%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1.170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34%</a:t>
                      </a:r>
                    </a:p>
                  </a:txBody>
                  <a:tcPr marL="9126" marR="9126" marT="9126" marB="0" anchor="b">
                    <a:lnL w="635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69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aixaDeTexto 57"/>
          <p:cNvSpPr txBox="1"/>
          <p:nvPr/>
        </p:nvSpPr>
        <p:spPr>
          <a:xfrm>
            <a:off x="71407" y="1948185"/>
            <a:ext cx="9072594" cy="40010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Arquivos sem movimento;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Não informação dos itens vendidos através de ECF;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Falta de dados nas operações com combustíveis (LRMC);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sz="2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Não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inclusão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registros para VAF (Valor Adicionado Fiscal);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sz="2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Não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informação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dos registros do </a:t>
            </a:r>
            <a:r>
              <a:rPr lang="es-ES" sz="2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Inventário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sz="2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Incompatibilidade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dos códigos dos </a:t>
            </a:r>
            <a:r>
              <a:rPr lang="es-ES" sz="2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itens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na entrada e </a:t>
            </a:r>
            <a:r>
              <a:rPr lang="es-ES" sz="2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saída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s-ES" sz="2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mercadorias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BR" sz="2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973123" y="251937"/>
            <a:ext cx="5351144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Outras falhas encontradas</a:t>
            </a:r>
            <a:endParaRPr lang="pt-BR" sz="3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aixaDeTexto 57"/>
          <p:cNvSpPr txBox="1"/>
          <p:nvPr/>
        </p:nvSpPr>
        <p:spPr>
          <a:xfrm>
            <a:off x="310800" y="1280954"/>
            <a:ext cx="742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Artigo 72, inciso VII-A da Lei 3.796/96 alterada pela Lei 7.723/2013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445548"/>
              </p:ext>
            </p:extLst>
          </p:nvPr>
        </p:nvGraphicFramePr>
        <p:xfrm>
          <a:off x="429736" y="2276872"/>
          <a:ext cx="8462744" cy="33528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903736"/>
                <a:gridCol w="5559008"/>
              </a:tblGrid>
              <a:tr h="291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 smtClean="0"/>
                        <a:t>Infração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/>
                        <a:t>     </a:t>
                      </a:r>
                      <a:r>
                        <a:rPr lang="pt-BR" sz="2000" b="1" dirty="0" smtClean="0"/>
                        <a:t>Multa       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</a:tr>
              <a:tr h="291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Omissão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 smtClean="0"/>
                        <a:t>150 UFP/SE    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</a:tr>
              <a:tr h="14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Atraso</a:t>
                      </a:r>
                      <a:r>
                        <a:rPr lang="pt-BR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 entrega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 smtClean="0"/>
                        <a:t>10 UFP/SE por cada</a:t>
                      </a:r>
                      <a:r>
                        <a:rPr lang="pt-BR" sz="2000" b="1" baseline="0" dirty="0" smtClean="0"/>
                        <a:t> mês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</a:tr>
              <a:tr h="14567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Omitir documentos no bloco C ou D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30% do valor da operação, quando o imposto for devido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</a:tr>
              <a:tr h="14567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6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50 UFP/SE</a:t>
                      </a:r>
                      <a:r>
                        <a:rPr lang="pt-BR" sz="20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por documento, quando o imposto não for devido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</a:tr>
              <a:tr h="2913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</a:tr>
              <a:tr h="14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Omissão do Inventário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100 UFP/SE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</a:tr>
              <a:tr h="14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Omissão</a:t>
                      </a:r>
                      <a:r>
                        <a:rPr lang="pt-BR" sz="2000" b="1" baseline="0" dirty="0" smtClean="0">
                          <a:latin typeface="+mn-lt"/>
                          <a:ea typeface="Times New Roman"/>
                          <a:cs typeface="Times New Roman"/>
                        </a:rPr>
                        <a:t> de dados para o VAF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10 UFP/SE por registro</a:t>
                      </a:r>
                      <a:endParaRPr lang="pt-B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55" marR="65555" marT="0" marB="0"/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3017838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071802" y="200834"/>
            <a:ext cx="3175869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4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Penalidades</a:t>
            </a:r>
            <a:endParaRPr lang="pt-BR" sz="40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81865" y="5759545"/>
            <a:ext cx="3862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Valor da UFP/SE </a:t>
            </a:r>
            <a:r>
              <a:rPr lang="es-ES" dirty="0" err="1" smtClean="0"/>
              <a:t>novembro</a:t>
            </a:r>
            <a:r>
              <a:rPr lang="es-ES" dirty="0" smtClean="0"/>
              <a:t>: R$ 32,25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aixaDeTexto 57"/>
          <p:cNvSpPr txBox="1"/>
          <p:nvPr/>
        </p:nvSpPr>
        <p:spPr>
          <a:xfrm>
            <a:off x="310800" y="1280954"/>
            <a:ext cx="8221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 Certificação Digital garante: autenticidade, integridade, não repúdio e validade jurídica</a:t>
            </a:r>
            <a:r>
              <a:rPr lang="pt-BR" sz="2400" b="1" dirty="0" smtClean="0"/>
              <a:t>.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3017838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243052" y="200834"/>
            <a:ext cx="4833374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4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Certificação Digital</a:t>
            </a:r>
            <a:endParaRPr lang="pt-BR" sz="40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74930" y="2363968"/>
            <a:ext cx="3672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Autenticidade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O Certificado Digital é o único documento que </a:t>
            </a:r>
            <a:r>
              <a:rPr lang="pt-BR" b="1" dirty="0">
                <a:solidFill>
                  <a:srgbClr val="FF0000"/>
                </a:solidFill>
              </a:rPr>
              <a:t>assegura a identificação</a:t>
            </a:r>
            <a:r>
              <a:rPr lang="pt-BR" dirty="0"/>
              <a:t> de uma pessoa física, jurídica, aplicação (sistema, rede, software) ou equipamento no meio digital.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297665"/>
              </p:ext>
            </p:extLst>
          </p:nvPr>
        </p:nvGraphicFramePr>
        <p:xfrm>
          <a:off x="3203848" y="2336828"/>
          <a:ext cx="5832648" cy="1920240"/>
        </p:xfrm>
        <a:graphic>
          <a:graphicData uri="http://schemas.openxmlformats.org/drawingml/2006/table">
            <a:tbl>
              <a:tblPr/>
              <a:tblGrid>
                <a:gridCol w="2916324"/>
                <a:gridCol w="2916324"/>
              </a:tblGrid>
              <a:tr h="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Integridade</a:t>
                      </a:r>
                      <a:r>
                        <a:rPr lang="pt-BR" dirty="0"/>
                        <a:t/>
                      </a:r>
                      <a:br>
                        <a:rPr lang="pt-BR" dirty="0"/>
                      </a:br>
                      <a:r>
                        <a:rPr lang="pt-BR" dirty="0"/>
                        <a:t>O conteúdo de um documento assinado digitalmente com o Certificado Digital tem sua </a:t>
                      </a:r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integridade protegida</a:t>
                      </a:r>
                      <a:r>
                        <a:rPr lang="pt-BR" dirty="0"/>
                        <a:t>, pois em caso de alterações é possível identificá-las de forma simples.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310800" y="4509120"/>
            <a:ext cx="3901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Não repúdio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Uma vez que o certificado digital autentica o indivíduo no meio digital, qualquer ação executada através dele (identificação, transação, assinatura digital), tem garantia de não-repúdio, ou seja, </a:t>
            </a:r>
            <a:r>
              <a:rPr lang="pt-BR" b="1" dirty="0">
                <a:solidFill>
                  <a:srgbClr val="FF0000"/>
                </a:solidFill>
              </a:rPr>
              <a:t>não permite a negação da ação ou autoria</a:t>
            </a:r>
            <a:r>
              <a:rPr lang="pt-BR" dirty="0"/>
              <a:t>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091787" y="4770420"/>
            <a:ext cx="36566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Validade Jurídica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o Certificado Digital ICP-Brasil é a única tecnologia de segurança que oferece </a:t>
            </a:r>
            <a:r>
              <a:rPr lang="pt-BR" b="1" dirty="0">
                <a:solidFill>
                  <a:srgbClr val="FF0000"/>
                </a:solidFill>
              </a:rPr>
              <a:t>validade jurídica no Brasil, por meio da Medida Provisória de 2200, de agosto de 2001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002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aixaDeTexto 57"/>
          <p:cNvSpPr txBox="1"/>
          <p:nvPr/>
        </p:nvSpPr>
        <p:spPr>
          <a:xfrm>
            <a:off x="526824" y="2478375"/>
            <a:ext cx="8437664" cy="2246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dirty="0"/>
              <a:t>Art. </a:t>
            </a:r>
            <a:r>
              <a:rPr lang="pt-BR" sz="2800" dirty="0" smtClean="0"/>
              <a:t>136 do CTN</a:t>
            </a:r>
            <a:endParaRPr lang="pt-BR" sz="2800" dirty="0"/>
          </a:p>
          <a:p>
            <a:r>
              <a:rPr lang="pt-BR" sz="2800" dirty="0" smtClean="0"/>
              <a:t>“... a </a:t>
            </a:r>
            <a:r>
              <a:rPr lang="pt-BR" sz="2800" dirty="0"/>
              <a:t>responsabilidade por infrações da </a:t>
            </a:r>
            <a:r>
              <a:rPr lang="pt-BR" sz="2800" dirty="0" smtClean="0"/>
              <a:t>legislação </a:t>
            </a:r>
            <a:r>
              <a:rPr lang="pt-BR" sz="2800" dirty="0"/>
              <a:t>tributária </a:t>
            </a:r>
            <a:r>
              <a:rPr lang="pt-BR" sz="2800" b="1" dirty="0">
                <a:solidFill>
                  <a:srgbClr val="FF0000"/>
                </a:solidFill>
              </a:rPr>
              <a:t>independe da intenção do agente ou do responsável </a:t>
            </a:r>
            <a:r>
              <a:rPr lang="pt-BR" sz="2800" dirty="0"/>
              <a:t>e da </a:t>
            </a:r>
            <a:r>
              <a:rPr lang="pt-BR" sz="2800" dirty="0" smtClean="0"/>
              <a:t>efetividade</a:t>
            </a:r>
            <a:r>
              <a:rPr lang="pt-BR" sz="2800" dirty="0"/>
              <a:t>, natureza e extensão dos efeitos do </a:t>
            </a:r>
            <a:r>
              <a:rPr lang="pt-BR" sz="2800" dirty="0" smtClean="0"/>
              <a:t>ato”.</a:t>
            </a:r>
            <a:endParaRPr lang="pt-BR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3017838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936104" y="344850"/>
            <a:ext cx="7164288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tx1"/>
                </a:solidFill>
              </a:rPr>
              <a:t>R</a:t>
            </a:r>
            <a:r>
              <a:rPr lang="pt-BR" sz="4000" b="1" dirty="0" smtClean="0">
                <a:solidFill>
                  <a:schemeClr val="tx1"/>
                </a:solidFill>
              </a:rPr>
              <a:t>esponsabilidade </a:t>
            </a:r>
            <a:r>
              <a:rPr lang="pt-BR" sz="4000" b="1" dirty="0">
                <a:solidFill>
                  <a:schemeClr val="tx1"/>
                </a:solidFill>
              </a:rPr>
              <a:t>por </a:t>
            </a:r>
            <a:r>
              <a:rPr lang="pt-BR" sz="4000" b="1" dirty="0" smtClean="0">
                <a:solidFill>
                  <a:schemeClr val="tx1"/>
                </a:solidFill>
              </a:rPr>
              <a:t>infrações</a:t>
            </a:r>
            <a:endParaRPr lang="pt-BR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40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413</Words>
  <Application>Microsoft Office PowerPoint</Application>
  <PresentationFormat>Apresentação na tela (4:3)</PresentationFormat>
  <Paragraphs>156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Erivaldo Santos</dc:creator>
  <cp:lastModifiedBy>Windows</cp:lastModifiedBy>
  <cp:revision>91</cp:revision>
  <dcterms:created xsi:type="dcterms:W3CDTF">2013-06-13T14:31:05Z</dcterms:created>
  <dcterms:modified xsi:type="dcterms:W3CDTF">2014-11-11T15:33:10Z</dcterms:modified>
</cp:coreProperties>
</file>